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Proxima Nova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Proxima Nova Semibold"/>
      <p:regular r:id="rId36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9" roundtripDataSignature="AMtx7mgrKC2pzfUmPyg6Og0bCyTd6kZe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ProximaNova-regular.fntdata"/><Relationship Id="rId27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ProximaNovaSemibold-bold.fntdata"/><Relationship Id="rId14" Type="http://schemas.openxmlformats.org/officeDocument/2006/relationships/slide" Target="slides/slide9.xml"/><Relationship Id="rId36" Type="http://schemas.openxmlformats.org/officeDocument/2006/relationships/font" Target="fonts/ProximaNovaSemibold-regular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ProximaNova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030d5eaa2_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7030d5eaa2_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030d5eaa2_6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7030d5eaa2_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082394d5a_8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7082394d5a_8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f1c48a15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6f1c48a15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030d5eaa2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7030d5eaa2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082394d5a_8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7082394d5a_8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082394d5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7082394d5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030d5eaa2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7030d5eaa2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030d5eaa2_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7030d5eaa2_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ee15e92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6ee15e92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082394d5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37082394d5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082394d5a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7082394d5a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082394d5a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7082394d5a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082394d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7082394d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f1c48a15a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6f1c48a15a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030d5eaa2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7030d5eaa2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f1c48a15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6f1c48a15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инициативная группа занимается системой кураторства. для начала нам нужно было понять, кто такой куратор и что он должен делать. для этого мы рассмотрели бенчмарки ляляля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1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" name="Google Shape;17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628650" y="138589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jpg"/><Relationship Id="rId7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.gif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2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95525" y="-1973125"/>
            <a:ext cx="9650048" cy="96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032750" y="0"/>
            <a:ext cx="15816627" cy="86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625" y="1880424"/>
            <a:ext cx="2192000" cy="17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"/>
          <p:cNvSpPr txBox="1"/>
          <p:nvPr/>
        </p:nvSpPr>
        <p:spPr>
          <a:xfrm>
            <a:off x="3908300" y="1195900"/>
            <a:ext cx="4922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>
                <a:solidFill>
                  <a:srgbClr val="54B68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 СТУДЕНЧЕСКИЕ </a:t>
            </a:r>
            <a:r>
              <a:rPr lang="ru" sz="2400">
                <a:solidFill>
                  <a:srgbClr val="54B68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ИНИЦИАТИВЫ ММФ НГУ</a:t>
            </a:r>
            <a:endParaRPr sz="2400">
              <a:solidFill>
                <a:srgbClr val="54B68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" name="Google Shape;71;p1"/>
          <p:cNvSpPr txBox="1"/>
          <p:nvPr/>
        </p:nvSpPr>
        <p:spPr>
          <a:xfrm>
            <a:off x="7915668" y="4537850"/>
            <a:ext cx="152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БММ 2025</a:t>
            </a:r>
            <a:endParaRPr b="0" i="0" sz="1600" u="none" cap="none" strike="noStrike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37030d5eaa2_6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7030d5eaa2_6_76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7030d5eaa2_6_76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Кураторство.</a:t>
            </a: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 Бенчи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37030d5eaa2_6_7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g37030d5eaa2_6_76"/>
          <p:cNvSpPr txBox="1"/>
          <p:nvPr/>
        </p:nvSpPr>
        <p:spPr>
          <a:xfrm>
            <a:off x="342900" y="1519650"/>
            <a:ext cx="5264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Бенчмарки </a:t>
            </a:r>
            <a:r>
              <a:rPr lang="ru" sz="18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(примеры деятельностей куратора в других вузах)</a:t>
            </a:r>
            <a:endParaRPr sz="18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8 российских вузов, 4 факультета в НГУ</a:t>
            </a:r>
            <a:endParaRPr sz="18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Амбиция на следующий учебный год:</a:t>
            </a:r>
            <a:br>
              <a:rPr lang="ru" sz="2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8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Систематизировать кураторскую деятельность</a:t>
            </a:r>
            <a:endParaRPr sz="18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" name="Google Shape;208;g37030d5eaa2_6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700" y="1274000"/>
            <a:ext cx="2809650" cy="28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030d5eaa2_6_59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7030d5eaa2_6_59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Система кураторства</a:t>
            </a: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План-карта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g37030d5eaa2_6_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6" name="Google Shape;216;g37030d5eaa2_6_59" title="Снимок экрана 2025-07-18 в 11.35.29.png"/>
          <p:cNvPicPr preferRelativeResize="0"/>
          <p:nvPr/>
        </p:nvPicPr>
        <p:blipFill rotWithShape="1">
          <a:blip r:embed="rId3">
            <a:alphaModFix/>
          </a:blip>
          <a:srcRect b="0" l="1068" r="0" t="9641"/>
          <a:stretch/>
        </p:blipFill>
        <p:spPr>
          <a:xfrm>
            <a:off x="439212" y="1028750"/>
            <a:ext cx="5304484" cy="387752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g37030d5eaa2_6_59"/>
          <p:cNvSpPr txBox="1"/>
          <p:nvPr/>
        </p:nvSpPr>
        <p:spPr>
          <a:xfrm>
            <a:off x="5921975" y="991575"/>
            <a:ext cx="29862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40404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Стейкхолдеры:</a:t>
            </a:r>
            <a:endParaRPr b="1" sz="1200">
              <a:solidFill>
                <a:srgbClr val="40404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0404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Штабные кураторы с проекта БММ. Реализация идеи проекта, навыки кураторства, управления, проектирования образ. программы.</a:t>
            </a:r>
            <a:endParaRPr sz="1200">
              <a:solidFill>
                <a:srgbClr val="40404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0404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Кураторам. Опыт кураторства, начальные навыки управления, а также осуществление их инициативы.</a:t>
            </a:r>
            <a:endParaRPr sz="1200">
              <a:solidFill>
                <a:srgbClr val="40404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0404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Деканат. Делегирование задач.</a:t>
            </a:r>
            <a:endParaRPr sz="1200">
              <a:solidFill>
                <a:srgbClr val="40404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0404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Первокурсники. Проще социализироваться первое время.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g37030d5eaa2_6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082394d5a_8_82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37082394d5a_8_82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Кураторство. Образ результата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g37082394d5a_8_8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6" name="Google Shape;226;g37082394d5a_8_82"/>
          <p:cNvSpPr txBox="1"/>
          <p:nvPr/>
        </p:nvSpPr>
        <p:spPr>
          <a:xfrm>
            <a:off x="444850" y="1295875"/>
            <a:ext cx="46710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 на конец БММ:</a:t>
            </a:r>
            <a:br>
              <a:rPr b="0"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ru" sz="18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Выявить ключевые характеристики деятельности куратора (в том числе ключевые дефициты текущих кураторов) и разработать дорожную карту развития необходимых компетенций для будущих кураторов.</a:t>
            </a:r>
            <a:endParaRPr b="0" i="0" sz="1800" u="none" cap="none" strike="noStrike">
              <a:solidFill>
                <a:srgbClr val="40404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Proxima Nova"/>
              <a:buChar char="+"/>
            </a:pPr>
            <a:r>
              <a:rPr b="1" lang="ru" sz="1800">
                <a:solidFill>
                  <a:srgbClr val="40404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работа с проектом вне БММ</a:t>
            </a:r>
            <a:endParaRPr b="1" sz="1800">
              <a:solidFill>
                <a:srgbClr val="40404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g37082394d5a_8_82" title="qr-code (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201" y="1364663"/>
            <a:ext cx="3066699" cy="306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7082394d5a_8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36f1c48a15a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6f1c48a15a_2_16"/>
          <p:cNvSpPr txBox="1"/>
          <p:nvPr/>
        </p:nvSpPr>
        <p:spPr>
          <a:xfrm>
            <a:off x="545450" y="1294315"/>
            <a:ext cx="8218200" cy="3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g36f1c48a15a_2_16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6f1c48a15a_2_16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Практики на ММФ МКН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36f1c48a15a_2_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8" name="Google Shape;238;g36f1c48a15a_2_16"/>
          <p:cNvSpPr txBox="1"/>
          <p:nvPr/>
        </p:nvSpPr>
        <p:spPr>
          <a:xfrm>
            <a:off x="258700" y="1301950"/>
            <a:ext cx="8466600" cy="3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g36f1c48a15a_2_16"/>
          <p:cNvSpPr txBox="1"/>
          <p:nvPr/>
        </p:nvSpPr>
        <p:spPr>
          <a:xfrm>
            <a:off x="618750" y="1021659"/>
            <a:ext cx="7906500" cy="3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</a:t>
            </a:r>
            <a:r>
              <a:rPr lang="ru" sz="18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 в рамках БММ создать дорожную карту для проведения пилота производственных практик на МКН в 6 семестре 2026 года. </a:t>
            </a:r>
            <a:endParaRPr i="0" sz="18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Дорожная карта</a:t>
            </a:r>
            <a:r>
              <a:rPr lang="ru" sz="18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включа</a:t>
            </a:r>
            <a:r>
              <a:rPr lang="ru" sz="18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ет</a:t>
            </a:r>
            <a:r>
              <a:rPr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 три основных блока: подготовительный и сопроводительный периоды, а также подведение итогов.</a:t>
            </a:r>
            <a:endParaRPr i="0" sz="18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g36f1c48a15a_2_16"/>
          <p:cNvSpPr txBox="1"/>
          <p:nvPr/>
        </p:nvSpPr>
        <p:spPr>
          <a:xfrm>
            <a:off x="6764400" y="4121850"/>
            <a:ext cx="14445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g36f1c48a15a_2_16"/>
          <p:cNvSpPr/>
          <p:nvPr/>
        </p:nvSpPr>
        <p:spPr>
          <a:xfrm>
            <a:off x="6645300" y="2505253"/>
            <a:ext cx="1907100" cy="1837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1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g36f1c48a15a_2_16"/>
          <p:cNvSpPr txBox="1"/>
          <p:nvPr/>
        </p:nvSpPr>
        <p:spPr>
          <a:xfrm>
            <a:off x="7012792" y="4033820"/>
            <a:ext cx="1172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75" lIns="74175" spcFirstLastPara="1" rIns="74175" wrap="square" tIns="741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1"/>
              <a:buFont typeface="Arial"/>
              <a:buNone/>
            </a:pPr>
            <a:r>
              <a:rPr b="1" i="0" lang="ru" sz="1135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Практики МКН</a:t>
            </a:r>
            <a:endParaRPr b="0" i="0" sz="1135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3" name="Google Shape;243;g36f1c48a15a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175" y="2656475"/>
            <a:ext cx="1377349" cy="137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6f1c48a15a_2_16"/>
          <p:cNvSpPr txBox="1"/>
          <p:nvPr/>
        </p:nvSpPr>
        <p:spPr>
          <a:xfrm>
            <a:off x="620925" y="2188200"/>
            <a:ext cx="455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5" name="Google Shape;245;g36f1c48a15a_2_16"/>
          <p:cNvSpPr txBox="1"/>
          <p:nvPr/>
        </p:nvSpPr>
        <p:spPr>
          <a:xfrm>
            <a:off x="507648" y="4355450"/>
            <a:ext cx="1500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</a:t>
            </a:r>
            <a:r>
              <a:rPr lang="ru" sz="1200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курс</a:t>
            </a:r>
            <a:endParaRPr b="0" i="0" sz="11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6" name="Google Shape;246;g36f1c48a15a_2_16"/>
          <p:cNvSpPr txBox="1"/>
          <p:nvPr/>
        </p:nvSpPr>
        <p:spPr>
          <a:xfrm>
            <a:off x="2579500" y="3809338"/>
            <a:ext cx="1364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Ира Починкова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7" name="Google Shape;247;g36f1c48a15a_2_16"/>
          <p:cNvSpPr txBox="1"/>
          <p:nvPr/>
        </p:nvSpPr>
        <p:spPr>
          <a:xfrm>
            <a:off x="2380813" y="4355450"/>
            <a:ext cx="1747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</a:t>
            </a:r>
            <a:r>
              <a:rPr lang="ru" sz="1200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8" name="Google Shape;248;g36f1c48a15a_2_16"/>
          <p:cNvSpPr txBox="1"/>
          <p:nvPr/>
        </p:nvSpPr>
        <p:spPr>
          <a:xfrm>
            <a:off x="521525" y="3844446"/>
            <a:ext cx="1443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Артём Столяров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49" name="Google Shape;249;g36f1c48a15a_2_16" title="Артём.png"/>
          <p:cNvPicPr preferRelativeResize="0"/>
          <p:nvPr/>
        </p:nvPicPr>
        <p:blipFill rotWithShape="1">
          <a:blip r:embed="rId5">
            <a:alphaModFix/>
          </a:blip>
          <a:srcRect b="0" l="3157" r="3157" t="0"/>
          <a:stretch/>
        </p:blipFill>
        <p:spPr>
          <a:xfrm>
            <a:off x="619403" y="2389150"/>
            <a:ext cx="1277100" cy="128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0" name="Google Shape;250;g36f1c48a15a_2_16"/>
          <p:cNvPicPr preferRelativeResize="0"/>
          <p:nvPr/>
        </p:nvPicPr>
        <p:blipFill rotWithShape="1">
          <a:blip r:embed="rId6">
            <a:alphaModFix/>
          </a:blip>
          <a:srcRect b="25042" l="21434" r="30785" t="31834"/>
          <a:stretch/>
        </p:blipFill>
        <p:spPr>
          <a:xfrm>
            <a:off x="2610237" y="2389147"/>
            <a:ext cx="1303800" cy="128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1" name="Google Shape;251;g36f1c48a15a_2_16"/>
          <p:cNvSpPr txBox="1"/>
          <p:nvPr/>
        </p:nvSpPr>
        <p:spPr>
          <a:xfrm>
            <a:off x="4529350" y="3809350"/>
            <a:ext cx="150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Лёня Иванченко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52" name="Google Shape;252;g36f1c48a15a_2_16"/>
          <p:cNvSpPr txBox="1"/>
          <p:nvPr/>
        </p:nvSpPr>
        <p:spPr>
          <a:xfrm>
            <a:off x="4440989" y="4355450"/>
            <a:ext cx="1677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</a:t>
            </a:r>
            <a:r>
              <a:rPr lang="ru" sz="1200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53" name="Google Shape;253;g36f1c48a15a_2_16" title="photo_2025-07-07 12.26.42.jpeg"/>
          <p:cNvPicPr preferRelativeResize="0"/>
          <p:nvPr/>
        </p:nvPicPr>
        <p:blipFill rotWithShape="1">
          <a:blip r:embed="rId7">
            <a:alphaModFix/>
          </a:blip>
          <a:srcRect b="12202" l="0" r="0" t="12194"/>
          <a:stretch/>
        </p:blipFill>
        <p:spPr>
          <a:xfrm>
            <a:off x="4627750" y="2374150"/>
            <a:ext cx="1303800" cy="131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37030d5eaa2_3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7030d5eaa2_3_39"/>
          <p:cNvSpPr txBox="1"/>
          <p:nvPr/>
        </p:nvSpPr>
        <p:spPr>
          <a:xfrm>
            <a:off x="462900" y="1294315"/>
            <a:ext cx="8218200" cy="3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g37030d5eaa2_3_39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7030d5eaa2_3_39"/>
          <p:cNvSpPr txBox="1"/>
          <p:nvPr/>
        </p:nvSpPr>
        <p:spPr>
          <a:xfrm>
            <a:off x="591600" y="213875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Задачи: п</a:t>
            </a: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рактики </a:t>
            </a: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ММФ</a:t>
            </a: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 МКН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37030d5eaa2_3_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3" name="Google Shape;263;g37030d5eaa2_3_39"/>
          <p:cNvSpPr txBox="1"/>
          <p:nvPr/>
        </p:nvSpPr>
        <p:spPr>
          <a:xfrm>
            <a:off x="5748250" y="4893325"/>
            <a:ext cx="5204700" cy="3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g37030d5eaa2_3_39"/>
          <p:cNvSpPr txBox="1"/>
          <p:nvPr/>
        </p:nvSpPr>
        <p:spPr>
          <a:xfrm>
            <a:off x="-114100" y="1915175"/>
            <a:ext cx="39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82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7030d5eaa2_3_39"/>
          <p:cNvSpPr/>
          <p:nvPr/>
        </p:nvSpPr>
        <p:spPr>
          <a:xfrm>
            <a:off x="545450" y="921575"/>
            <a:ext cx="4892100" cy="397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детализированной дорожной карты по пилотному введению производственных практик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Разбор дорожной карты по деятельностям и деятелям 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Рассмотрение бенчмарков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Активная коммуникация с заказчиком и экспертами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Общение с представителем Т-Банк и подробное рассмотрение  курсов Т-образования и стажировок для студентов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Рассмотрение образа математики в индустриях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Написать заметку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Ответить на оставшиеся вопросы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Подробно продумать элементы дорожной карты (август)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В сентябре начать следовать дк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g37030d5eaa2_3_39"/>
          <p:cNvSpPr/>
          <p:nvPr/>
        </p:nvSpPr>
        <p:spPr>
          <a:xfrm>
            <a:off x="6351850" y="1028753"/>
            <a:ext cx="1907100" cy="1837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1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g37030d5eaa2_3_39"/>
          <p:cNvSpPr txBox="1"/>
          <p:nvPr/>
        </p:nvSpPr>
        <p:spPr>
          <a:xfrm>
            <a:off x="6719342" y="2557320"/>
            <a:ext cx="1172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75" lIns="74175" spcFirstLastPara="1" rIns="74175" wrap="square" tIns="741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1"/>
              <a:buFont typeface="Arial"/>
              <a:buNone/>
            </a:pPr>
            <a:r>
              <a:rPr b="1" i="0" lang="ru" sz="1135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Практики МКН</a:t>
            </a:r>
            <a:endParaRPr b="0" i="0" sz="1135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8" name="Google Shape;268;g37030d5eaa2_3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725" y="1179975"/>
            <a:ext cx="1377349" cy="137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37082394d5a_8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7082394d5a_8_111"/>
          <p:cNvSpPr txBox="1"/>
          <p:nvPr/>
        </p:nvSpPr>
        <p:spPr>
          <a:xfrm>
            <a:off x="462900" y="1294315"/>
            <a:ext cx="8218200" cy="3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g37082394d5a_8_111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7082394d5a_8_111"/>
          <p:cNvSpPr txBox="1"/>
          <p:nvPr/>
        </p:nvSpPr>
        <p:spPr>
          <a:xfrm>
            <a:off x="591600" y="213875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Задачи: п</a:t>
            </a: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рактики </a:t>
            </a: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ММФ</a:t>
            </a: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 МКН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37082394d5a_8_1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8" name="Google Shape;278;g37082394d5a_8_111"/>
          <p:cNvSpPr txBox="1"/>
          <p:nvPr/>
        </p:nvSpPr>
        <p:spPr>
          <a:xfrm>
            <a:off x="5748250" y="4893325"/>
            <a:ext cx="5204700" cy="3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g37082394d5a_8_111"/>
          <p:cNvSpPr txBox="1"/>
          <p:nvPr/>
        </p:nvSpPr>
        <p:spPr>
          <a:xfrm>
            <a:off x="-114100" y="1915175"/>
            <a:ext cx="39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82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7082394d5a_8_111"/>
          <p:cNvSpPr/>
          <p:nvPr/>
        </p:nvSpPr>
        <p:spPr>
          <a:xfrm>
            <a:off x="545450" y="921575"/>
            <a:ext cx="4892100" cy="397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детализированной дорожной карты по пилотному введению производственных практик</a:t>
            </a:r>
            <a:endParaRPr sz="13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Разбор дорожной карты по деятельностям и деятелям </a:t>
            </a:r>
            <a:endParaRPr sz="13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Рассмотрение бенчмарков</a:t>
            </a:r>
            <a:endParaRPr sz="13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Активная коммуникация с заказчиком и экспертами</a:t>
            </a:r>
            <a:endParaRPr sz="13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Общение с представителем Т-Банк и подробное рассмотрение  курсов Т-образования и стажировок для студентов</a:t>
            </a:r>
            <a:endParaRPr sz="13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54B686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Рассмотрение образа математики в индустриях</a:t>
            </a:r>
            <a:endParaRPr sz="1300">
              <a:solidFill>
                <a:srgbClr val="54B68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Написать заметку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Ответить на оставшиеся вопросы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Подробно продумать элементы дорожной карты (август)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В сентябре начать следовать дк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g37082394d5a_8_111"/>
          <p:cNvSpPr/>
          <p:nvPr/>
        </p:nvSpPr>
        <p:spPr>
          <a:xfrm>
            <a:off x="6351850" y="1028753"/>
            <a:ext cx="1907100" cy="1837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1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g37082394d5a_8_111"/>
          <p:cNvSpPr txBox="1"/>
          <p:nvPr/>
        </p:nvSpPr>
        <p:spPr>
          <a:xfrm>
            <a:off x="6719342" y="2557320"/>
            <a:ext cx="1172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75" lIns="74175" spcFirstLastPara="1" rIns="74175" wrap="square" tIns="741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1"/>
              <a:buFont typeface="Arial"/>
              <a:buNone/>
            </a:pPr>
            <a:r>
              <a:rPr b="1" i="0" lang="ru" sz="1135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Практики МКН</a:t>
            </a:r>
            <a:endParaRPr b="0" i="0" sz="1135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3" name="Google Shape;283;g37082394d5a_8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725" y="1179975"/>
            <a:ext cx="1377349" cy="137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37082394d5a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7082394d5a_0_34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7082394d5a_0_34"/>
          <p:cNvSpPr txBox="1"/>
          <p:nvPr/>
        </p:nvSpPr>
        <p:spPr>
          <a:xfrm>
            <a:off x="280400" y="280307"/>
            <a:ext cx="7446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Стейкхолдеры:</a:t>
            </a: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 п</a:t>
            </a: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рактики </a:t>
            </a: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ММФ</a:t>
            </a: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 МКН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37082394d5a_0_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2" name="Google Shape;292;g37082394d5a_0_34"/>
          <p:cNvSpPr txBox="1"/>
          <p:nvPr/>
        </p:nvSpPr>
        <p:spPr>
          <a:xfrm>
            <a:off x="5748250" y="4893325"/>
            <a:ext cx="5204700" cy="3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g37082394d5a_0_34"/>
          <p:cNvSpPr txBox="1"/>
          <p:nvPr/>
        </p:nvSpPr>
        <p:spPr>
          <a:xfrm>
            <a:off x="-114100" y="1915175"/>
            <a:ext cx="39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82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37082394d5a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175" y="2145538"/>
            <a:ext cx="1101524" cy="11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37082394d5a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625" y="2101326"/>
            <a:ext cx="1101524" cy="110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7082394d5a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00" y="921575"/>
            <a:ext cx="1179750" cy="11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7082394d5a_0_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5974" y="3527188"/>
            <a:ext cx="1262600" cy="12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7082394d5a_0_34"/>
          <p:cNvSpPr txBox="1"/>
          <p:nvPr/>
        </p:nvSpPr>
        <p:spPr>
          <a:xfrm>
            <a:off x="1202450" y="3236913"/>
            <a:ext cx="20574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Выпускники</a:t>
            </a:r>
            <a:endParaRPr sz="1500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9" name="Google Shape;299;g37082394d5a_0_34"/>
          <p:cNvSpPr txBox="1"/>
          <p:nvPr/>
        </p:nvSpPr>
        <p:spPr>
          <a:xfrm>
            <a:off x="2887275" y="20702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Компании</a:t>
            </a:r>
            <a:endParaRPr sz="1500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0" name="Google Shape;300;g37082394d5a_0_34"/>
          <p:cNvSpPr txBox="1"/>
          <p:nvPr/>
        </p:nvSpPr>
        <p:spPr>
          <a:xfrm>
            <a:off x="6850600" y="3171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Деканат</a:t>
            </a:r>
            <a:endParaRPr sz="1500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1" name="Google Shape;301;g37082394d5a_0_34"/>
          <p:cNvSpPr txBox="1"/>
          <p:nvPr/>
        </p:nvSpPr>
        <p:spPr>
          <a:xfrm>
            <a:off x="2887275" y="46964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Студенты</a:t>
            </a:r>
            <a:endParaRPr sz="1500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37030d5eaa2_6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7030d5eaa2_6_39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37030d5eaa2_6_39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Актуальные наработки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g37030d5eaa2_6_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0" name="Google Shape;310;g37030d5eaa2_6_39"/>
          <p:cNvSpPr txBox="1"/>
          <p:nvPr/>
        </p:nvSpPr>
        <p:spPr>
          <a:xfrm>
            <a:off x="-114100" y="1915175"/>
            <a:ext cx="39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82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7030d5eaa2_6_39"/>
          <p:cNvSpPr txBox="1"/>
          <p:nvPr/>
        </p:nvSpPr>
        <p:spPr>
          <a:xfrm>
            <a:off x="579801" y="3316537"/>
            <a:ext cx="1521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Практики МКН</a:t>
            </a:r>
            <a:endParaRPr b="0" i="0" sz="18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g37030d5eaa2_6_39"/>
          <p:cNvSpPr txBox="1"/>
          <p:nvPr/>
        </p:nvSpPr>
        <p:spPr>
          <a:xfrm>
            <a:off x="2581863" y="3316525"/>
            <a:ext cx="1870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Кураторство</a:t>
            </a:r>
            <a:endParaRPr b="0" i="0" sz="18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3" name="Google Shape;313;g37030d5eaa2_6_39"/>
          <p:cNvPicPr preferRelativeResize="0"/>
          <p:nvPr/>
        </p:nvPicPr>
        <p:blipFill rotWithShape="1">
          <a:blip r:embed="rId4">
            <a:alphaModFix/>
          </a:blip>
          <a:srcRect b="4732" l="4129" r="5909" t="3540"/>
          <a:stretch/>
        </p:blipFill>
        <p:spPr>
          <a:xfrm>
            <a:off x="4605363" y="1353751"/>
            <a:ext cx="1870450" cy="19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7030d5eaa2_6_39"/>
          <p:cNvSpPr txBox="1"/>
          <p:nvPr/>
        </p:nvSpPr>
        <p:spPr>
          <a:xfrm>
            <a:off x="4618413" y="3316525"/>
            <a:ext cx="1993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Мероприятия</a:t>
            </a:r>
            <a:endParaRPr b="0" i="0" sz="18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5" name="Google Shape;315;g37030d5eaa2_6_39" title="2025071608003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8713" y="1375249"/>
            <a:ext cx="1870450" cy="18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37030d5eaa2_6_39"/>
          <p:cNvSpPr txBox="1"/>
          <p:nvPr/>
        </p:nvSpPr>
        <p:spPr>
          <a:xfrm>
            <a:off x="6675813" y="3316525"/>
            <a:ext cx="1993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Студ. совет</a:t>
            </a:r>
            <a:endParaRPr b="0" i="0" sz="18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7" name="Google Shape;317;g37030d5eaa2_6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125" y="1435600"/>
            <a:ext cx="1833175" cy="18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7030d5eaa2_6_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5750" y="1435600"/>
            <a:ext cx="1833176" cy="183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030d5eaa2_6_68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37030d5eaa2_6_68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Кураторство. Цели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37030d5eaa2_6_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6" name="Google Shape;326;g37030d5eaa2_6_68"/>
          <p:cNvSpPr txBox="1"/>
          <p:nvPr/>
        </p:nvSpPr>
        <p:spPr>
          <a:xfrm>
            <a:off x="591600" y="1168575"/>
            <a:ext cx="7960800" cy="3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Продукт:</a:t>
            </a:r>
            <a:endParaRPr b="1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Составить дорожную карту для развития необходимых компетенций будущего куратора</a:t>
            </a:r>
            <a:r>
              <a:rPr b="1" i="0" lang="ru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Кураторы:</a:t>
            </a:r>
            <a:endParaRPr b="1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Адаптация к студенческой жизни и сплочение в группе, на курсе и факультете</a:t>
            </a:r>
            <a:endParaRPr b="1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Штаб (кураторы*): </a:t>
            </a:r>
            <a:endParaRPr b="1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Организовать работу кураторов, сплотить коллектив и верифицировать их работу с деканатом</a:t>
            </a:r>
            <a:endParaRPr b="1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7" name="Google Shape;327;g37030d5eaa2_6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ee15e92be_1_0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6ee15e92be_1_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" name="Google Shape;78;g36ee15e92be_1_0"/>
          <p:cNvSpPr/>
          <p:nvPr/>
        </p:nvSpPr>
        <p:spPr>
          <a:xfrm>
            <a:off x="1747725" y="3247825"/>
            <a:ext cx="1613700" cy="112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1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Кураторство</a:t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g36ee15e92be_1_0"/>
          <p:cNvSpPr/>
          <p:nvPr/>
        </p:nvSpPr>
        <p:spPr>
          <a:xfrm>
            <a:off x="6052850" y="795975"/>
            <a:ext cx="1732800" cy="112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1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Студсовет общежитий</a:t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g36ee15e92be_1_0"/>
          <p:cNvSpPr/>
          <p:nvPr/>
        </p:nvSpPr>
        <p:spPr>
          <a:xfrm>
            <a:off x="1747725" y="795975"/>
            <a:ext cx="1640400" cy="112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1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Организация мероприятий</a:t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g36ee15e92be_1_0"/>
          <p:cNvSpPr/>
          <p:nvPr/>
        </p:nvSpPr>
        <p:spPr>
          <a:xfrm>
            <a:off x="5935250" y="3247825"/>
            <a:ext cx="1968000" cy="112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1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Практики на МКН</a:t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" name="Google Shape;82;g36ee15e92b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082394d5a_7_0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7082394d5a_7_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9" name="Google Shape;89;g37082394d5a_7_0"/>
          <p:cNvSpPr/>
          <p:nvPr/>
        </p:nvSpPr>
        <p:spPr>
          <a:xfrm>
            <a:off x="161750" y="2925600"/>
            <a:ext cx="6510600" cy="211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Понятность и прозрачность (технологичность) процесса организации</a:t>
            </a:r>
            <a:endParaRPr sz="1200">
              <a:solidFill>
                <a:srgbClr val="43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Преемственность </a:t>
            </a:r>
            <a:endParaRPr sz="1200">
              <a:solidFill>
                <a:srgbClr val="43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Минимальное участие заказчика в процессе организации мероприятий факультета </a:t>
            </a:r>
            <a:endParaRPr sz="1200">
              <a:solidFill>
                <a:srgbClr val="43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У заказчика всегда есть актуальная и полная информация о мероприятиях и их статусе 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g37082394d5a_7_0"/>
          <p:cNvSpPr txBox="1"/>
          <p:nvPr/>
        </p:nvSpPr>
        <p:spPr>
          <a:xfrm>
            <a:off x="161750" y="416900"/>
            <a:ext cx="5850300" cy="17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инициативы</a:t>
            </a:r>
            <a:endParaRPr b="1" sz="24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4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Организация мероприятий</a:t>
            </a:r>
            <a:endParaRPr b="1" sz="24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g37082394d5a_7_0"/>
          <p:cNvSpPr txBox="1"/>
          <p:nvPr/>
        </p:nvSpPr>
        <p:spPr>
          <a:xfrm>
            <a:off x="6959400" y="2178575"/>
            <a:ext cx="1364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lang="ru" sz="1800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Семён Рыбалов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2" name="Google Shape;92;g37082394d5a_7_0"/>
          <p:cNvSpPr txBox="1"/>
          <p:nvPr/>
        </p:nvSpPr>
        <p:spPr>
          <a:xfrm>
            <a:off x="6767550" y="2711113"/>
            <a:ext cx="1747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</a:t>
            </a:r>
            <a:r>
              <a:rPr lang="ru" sz="1200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93" name="Google Shape;93;g37082394d5a_7_0"/>
          <p:cNvPicPr preferRelativeResize="0"/>
          <p:nvPr/>
        </p:nvPicPr>
        <p:blipFill rotWithShape="1">
          <a:blip r:embed="rId3">
            <a:alphaModFix/>
          </a:blip>
          <a:srcRect b="14152" l="0" r="0" t="14152"/>
          <a:stretch/>
        </p:blipFill>
        <p:spPr>
          <a:xfrm>
            <a:off x="6612748" y="232727"/>
            <a:ext cx="1747800" cy="167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" name="Google Shape;94;g37082394d5a_7_0"/>
          <p:cNvSpPr txBox="1"/>
          <p:nvPr/>
        </p:nvSpPr>
        <p:spPr>
          <a:xfrm>
            <a:off x="212450" y="2340888"/>
            <a:ext cx="32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Внешние требования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g37082394d5a_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082394d5a_7_16"/>
          <p:cNvSpPr txBox="1"/>
          <p:nvPr/>
        </p:nvSpPr>
        <p:spPr>
          <a:xfrm>
            <a:off x="620925" y="1028750"/>
            <a:ext cx="24591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g37082394d5a_7_16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37082394d5a_7_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3" name="Google Shape;103;g37082394d5a_7_16"/>
          <p:cNvSpPr txBox="1"/>
          <p:nvPr/>
        </p:nvSpPr>
        <p:spPr>
          <a:xfrm>
            <a:off x="262875" y="2673450"/>
            <a:ext cx="317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g37082394d5a_7_16"/>
          <p:cNvCxnSpPr>
            <a:stCxn id="105" idx="3"/>
            <a:endCxn id="105" idx="3"/>
          </p:cNvCxnSpPr>
          <p:nvPr/>
        </p:nvCxnSpPr>
        <p:spPr>
          <a:xfrm>
            <a:off x="3497475" y="12882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g37082394d5a_7_16"/>
          <p:cNvSpPr/>
          <p:nvPr/>
        </p:nvSpPr>
        <p:spPr>
          <a:xfrm>
            <a:off x="516975" y="661475"/>
            <a:ext cx="3662100" cy="422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 и задачи в рамках БММ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u="sng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</a:t>
            </a: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 Написание методических материалов по организации мероприятий и составление дорожной карты.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Задачи</a:t>
            </a: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существующих мероприятий для студентов ММФ.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классификации мероприятий.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иерархической структуры работ и сетевых графиков для каждой категории.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Написание инструкций для каждой категории.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 в рамках проекта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</a:t>
            </a: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 Создание </a:t>
            </a:r>
            <a:r>
              <a:rPr lang="ru" sz="1200">
                <a:solidFill>
                  <a:srgbClr val="43424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системы, которая будет заниматься организацией и помощью в проведении мероприятий факультета.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g37082394d5a_7_16"/>
          <p:cNvSpPr txBox="1"/>
          <p:nvPr/>
        </p:nvSpPr>
        <p:spPr>
          <a:xfrm>
            <a:off x="620925" y="118750"/>
            <a:ext cx="34542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Цели и задачи проекта</a:t>
            </a:r>
            <a:endParaRPr b="1" i="0" sz="20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g37082394d5a_7_16"/>
          <p:cNvSpPr txBox="1"/>
          <p:nvPr/>
        </p:nvSpPr>
        <p:spPr>
          <a:xfrm>
            <a:off x="5305200" y="199775"/>
            <a:ext cx="323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Контур употребления</a:t>
            </a:r>
            <a:r>
              <a:rPr b="1" i="0" lang="ru" sz="20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7082394d5a_7_16"/>
          <p:cNvSpPr/>
          <p:nvPr/>
        </p:nvSpPr>
        <p:spPr>
          <a:xfrm>
            <a:off x="4848600" y="691100"/>
            <a:ext cx="3913200" cy="119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</a:pPr>
            <a:r>
              <a:rPr lang="ru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Математический центр в Академгородке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</a:pPr>
            <a:r>
              <a:rPr lang="ru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Механико-математический факультет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</a:pPr>
            <a:r>
              <a:rPr lang="ru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Студенты ММФ НГУ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g37082394d5a_7_16"/>
          <p:cNvSpPr/>
          <p:nvPr/>
        </p:nvSpPr>
        <p:spPr>
          <a:xfrm>
            <a:off x="5630725" y="3556700"/>
            <a:ext cx="1640400" cy="112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b="0" i="0" lang="ru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Оргаснизация мероприятий</a:t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g37082394d5a_7_16"/>
          <p:cNvSpPr/>
          <p:nvPr/>
        </p:nvSpPr>
        <p:spPr>
          <a:xfrm>
            <a:off x="4848600" y="2779850"/>
            <a:ext cx="3913200" cy="210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Классификация мероприятий 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Составлений ИСР и сетевого графика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Выделение ключевых стейкхолдеров в НГУ и во вне университета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Подготовка методических материалов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Верификация методических материалов с экспертами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g37082394d5a_7_16"/>
          <p:cNvSpPr txBox="1"/>
          <p:nvPr/>
        </p:nvSpPr>
        <p:spPr>
          <a:xfrm>
            <a:off x="5305200" y="2155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План на БММ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g37082394d5a_7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082394d5a_7_32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37082394d5a_7_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0" name="Google Shape;120;g37082394d5a_7_32"/>
          <p:cNvSpPr txBox="1"/>
          <p:nvPr/>
        </p:nvSpPr>
        <p:spPr>
          <a:xfrm>
            <a:off x="150350" y="2844000"/>
            <a:ext cx="2504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Работа вне БММ</a:t>
            </a:r>
            <a:endParaRPr b="1" i="0" sz="20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g37082394d5a_7_32"/>
          <p:cNvSpPr txBox="1"/>
          <p:nvPr/>
        </p:nvSpPr>
        <p:spPr>
          <a:xfrm>
            <a:off x="208850" y="81650"/>
            <a:ext cx="3393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Общий результат</a:t>
            </a:r>
            <a:endParaRPr b="1" i="0" sz="20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g37082394d5a_7_32"/>
          <p:cNvSpPr/>
          <p:nvPr/>
        </p:nvSpPr>
        <p:spPr>
          <a:xfrm>
            <a:off x="150350" y="618125"/>
            <a:ext cx="4561800" cy="2292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Составлен список мероприятий на ММФ НГУ (которые традиционно проводятся в течение года)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Проведены интервью с организаторами мероприятий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Выделено две основных категории мероприятий, научные конференции и культурно-массовые мероприятия.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каждой категории построен сетевой график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Выделены ключевые стейкхолдеры в НГУ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Написана инструкция по организации мероприятий для каждой категории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g37082394d5a_7_32"/>
          <p:cNvSpPr/>
          <p:nvPr/>
        </p:nvSpPr>
        <p:spPr>
          <a:xfrm>
            <a:off x="208850" y="3326050"/>
            <a:ext cx="5932500" cy="166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После завершения БММ планируется 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Поиск и проработка внешних стейкхолдеров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Изучение существующих регламентов университета по процессам согласования, бюджетирования и документооборота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Разработка регламента  организации мероприятий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Апробация системы на ближайших мероприятиях ММФ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g37082394d5a_7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5025" y="2991950"/>
            <a:ext cx="1998499" cy="199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7082394d5a_7_32"/>
          <p:cNvSpPr/>
          <p:nvPr/>
        </p:nvSpPr>
        <p:spPr>
          <a:xfrm>
            <a:off x="5151450" y="1068225"/>
            <a:ext cx="3363900" cy="1842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Волонтерство</a:t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24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Поиск и обучение команды для организации (преемственность)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g37082394d5a_7_32"/>
          <p:cNvSpPr txBox="1"/>
          <p:nvPr/>
        </p:nvSpPr>
        <p:spPr>
          <a:xfrm>
            <a:off x="5151450" y="166900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Проблемы </a:t>
            </a:r>
            <a:endParaRPr b="1" sz="22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и точки роста</a:t>
            </a:r>
            <a:endParaRPr b="1" sz="22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g37082394d5a_7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082394d5a_1_0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37082394d5a_1_0"/>
          <p:cNvSpPr txBox="1"/>
          <p:nvPr/>
        </p:nvSpPr>
        <p:spPr>
          <a:xfrm>
            <a:off x="5064975" y="2217900"/>
            <a:ext cx="24192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Потребность</a:t>
            </a:r>
            <a:endParaRPr b="1" i="0" sz="20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g37082394d5a_1_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g37082394d5a_1_0"/>
          <p:cNvSpPr/>
          <p:nvPr/>
        </p:nvSpPr>
        <p:spPr>
          <a:xfrm>
            <a:off x="4893850" y="2925600"/>
            <a:ext cx="4100400" cy="211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В связи с этим возникла потребность в улучшении работы комитета поведения и введении новых мероприятий для культурно-массовой деятельности. Эти потребности были выявлены студенческим советом с целью улучшения условий проживания и повышения вовлеченности студентов в культурно-массовые мероприятия.</a:t>
            </a:r>
            <a:endParaRPr i="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g37082394d5a_1_0"/>
          <p:cNvSpPr txBox="1"/>
          <p:nvPr/>
        </p:nvSpPr>
        <p:spPr>
          <a:xfrm>
            <a:off x="161750" y="416900"/>
            <a:ext cx="33933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инициативы</a:t>
            </a:r>
            <a:endParaRPr b="1" sz="20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Студенческий совет общежитий</a:t>
            </a:r>
            <a:endParaRPr b="1" sz="20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g37082394d5a_1_0"/>
          <p:cNvSpPr txBox="1"/>
          <p:nvPr/>
        </p:nvSpPr>
        <p:spPr>
          <a:xfrm>
            <a:off x="301000" y="2217900"/>
            <a:ext cx="22161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b="1" sz="2000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g37082394d5a_1_0"/>
          <p:cNvSpPr/>
          <p:nvPr/>
        </p:nvSpPr>
        <p:spPr>
          <a:xfrm>
            <a:off x="161750" y="2925725"/>
            <a:ext cx="4583700" cy="211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На последнем собрании студенческого совета общежития была выявлена </a:t>
            </a:r>
            <a:r>
              <a:rPr b="1"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проблема</a:t>
            </a: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связанная с неправильным функционированием </a:t>
            </a:r>
            <a:r>
              <a:rPr b="1"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комитета поведения</a:t>
            </a: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(группы людей студенческого совета, отвечающих за соблюдение правил проживания в общежитии и оперативное решение проблем). Кроме того, было отмечено, что в общежитии проводится недостаточное количество мероприятий, а формат существующих может быть изменен.</a:t>
            </a:r>
            <a:endParaRPr i="0" sz="13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9" name="Google Shape;139;g37082394d5a_1_0" title="photo_2025-07-07 12.17.43.jpeg"/>
          <p:cNvPicPr preferRelativeResize="0"/>
          <p:nvPr/>
        </p:nvPicPr>
        <p:blipFill rotWithShape="1">
          <a:blip r:embed="rId3">
            <a:alphaModFix/>
          </a:blip>
          <a:srcRect b="16679" l="0" r="0" t="16679"/>
          <a:stretch/>
        </p:blipFill>
        <p:spPr>
          <a:xfrm>
            <a:off x="6601450" y="112700"/>
            <a:ext cx="1303800" cy="130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0" name="Google Shape;140;g37082394d5a_1_0"/>
          <p:cNvSpPr txBox="1"/>
          <p:nvPr/>
        </p:nvSpPr>
        <p:spPr>
          <a:xfrm>
            <a:off x="6414688" y="1438600"/>
            <a:ext cx="1677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lang="ru" sz="1900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Анастасия</a:t>
            </a: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Ер</a:t>
            </a:r>
            <a:r>
              <a:rPr lang="ru" sz="1900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е</a:t>
            </a:r>
            <a:r>
              <a:rPr b="0" i="0" lang="ru" sz="19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мина</a:t>
            </a:r>
            <a:endParaRPr b="0" i="0" sz="19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1" name="Google Shape;141;g37082394d5a_1_0"/>
          <p:cNvSpPr txBox="1"/>
          <p:nvPr/>
        </p:nvSpPr>
        <p:spPr>
          <a:xfrm>
            <a:off x="6414690" y="2001900"/>
            <a:ext cx="1677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ТГПУ </a:t>
            </a:r>
            <a:r>
              <a:rPr lang="ru" sz="1100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r>
              <a:rPr b="0" i="0" lang="ru" sz="11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курс</a:t>
            </a:r>
            <a:endParaRPr b="0" i="0" sz="11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42" name="Google Shape;142;g37082394d5a_1_0" title="photo_2025-07-07 12.35.58.jpeg"/>
          <p:cNvPicPr preferRelativeResize="0"/>
          <p:nvPr/>
        </p:nvPicPr>
        <p:blipFill rotWithShape="1">
          <a:blip r:embed="rId4">
            <a:alphaModFix/>
          </a:blip>
          <a:srcRect b="11686" l="0" r="0" t="11679"/>
          <a:stretch/>
        </p:blipFill>
        <p:spPr>
          <a:xfrm>
            <a:off x="3929500" y="81950"/>
            <a:ext cx="1386000" cy="136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" name="Google Shape;143;g37082394d5a_1_0"/>
          <p:cNvSpPr txBox="1"/>
          <p:nvPr/>
        </p:nvSpPr>
        <p:spPr>
          <a:xfrm>
            <a:off x="3940450" y="1447250"/>
            <a:ext cx="1364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lang="ru" sz="1800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Дарья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Тушова</a:t>
            </a:r>
            <a:endParaRPr b="0" i="0" sz="18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4" name="Google Shape;144;g37082394d5a_1_0"/>
          <p:cNvSpPr txBox="1"/>
          <p:nvPr/>
        </p:nvSpPr>
        <p:spPr>
          <a:xfrm>
            <a:off x="3748600" y="1979788"/>
            <a:ext cx="1747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</a:t>
            </a:r>
            <a:r>
              <a:rPr lang="ru" sz="1200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r>
              <a:rPr b="0" i="0" lang="ru" sz="120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курс</a:t>
            </a:r>
            <a:endParaRPr b="0" i="0" sz="120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45" name="Google Shape;145;g37082394d5a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f1c48a15a_2_60"/>
          <p:cNvSpPr txBox="1"/>
          <p:nvPr/>
        </p:nvSpPr>
        <p:spPr>
          <a:xfrm>
            <a:off x="620925" y="1028750"/>
            <a:ext cx="24591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24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g36f1c48a15a_2_60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6f1c48a15a_2_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3" name="Google Shape;153;g36f1c48a15a_2_60"/>
          <p:cNvSpPr txBox="1"/>
          <p:nvPr/>
        </p:nvSpPr>
        <p:spPr>
          <a:xfrm>
            <a:off x="262875" y="2673450"/>
            <a:ext cx="317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6f1c48a15a_2_60"/>
          <p:cNvSpPr/>
          <p:nvPr/>
        </p:nvSpPr>
        <p:spPr>
          <a:xfrm>
            <a:off x="516975" y="661475"/>
            <a:ext cx="3662100" cy="422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Оптимизация работы комитета поведения: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</a:t>
            </a: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 Составление плана оптимизации работы комитета поведения.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Задачи</a:t>
            </a: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 Разработка четкого плана действий и процедур для членов комитета.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 Создание механизмов быстрого реагирования на инциденты и чрезвычайные ситуации.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Разработка плана мероприятий</a:t>
            </a: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</a:t>
            </a: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 Увеличение количества и улучшение качества мероприятий, проводимых студенческим советом в общежитии.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Задачи</a:t>
            </a: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 Разработка новых форматов мероприятий, учитывающих интересы студентов и общежития.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 Внесение корректировок в план на основе обратной связи.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5" name="Google Shape;155;g36f1c48a15a_2_60"/>
          <p:cNvCxnSpPr>
            <a:stCxn id="156" idx="3"/>
            <a:endCxn id="156" idx="3"/>
          </p:cNvCxnSpPr>
          <p:nvPr/>
        </p:nvCxnSpPr>
        <p:spPr>
          <a:xfrm>
            <a:off x="3497475" y="12882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g36f1c48a15a_2_60"/>
          <p:cNvSpPr txBox="1"/>
          <p:nvPr/>
        </p:nvSpPr>
        <p:spPr>
          <a:xfrm>
            <a:off x="620925" y="118750"/>
            <a:ext cx="34542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Цели и задачи проекта</a:t>
            </a:r>
            <a:endParaRPr b="1" i="0" sz="20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g36f1c48a15a_2_60"/>
          <p:cNvSpPr txBox="1"/>
          <p:nvPr/>
        </p:nvSpPr>
        <p:spPr>
          <a:xfrm>
            <a:off x="5305200" y="199775"/>
            <a:ext cx="323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Контур употребления</a:t>
            </a:r>
            <a:r>
              <a:rPr b="1" i="0" lang="ru" sz="20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6f1c48a15a_2_60"/>
          <p:cNvSpPr/>
          <p:nvPr/>
        </p:nvSpPr>
        <p:spPr>
          <a:xfrm>
            <a:off x="4848600" y="811413"/>
            <a:ext cx="3913200" cy="119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</a:pPr>
            <a:r>
              <a:rPr lang="ru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Студенческий совет</a:t>
            </a:r>
            <a:endParaRPr i="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</a:pPr>
            <a:r>
              <a:rPr lang="ru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Студенты, проживающие в общежитии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</a:pPr>
            <a:r>
              <a:rPr lang="ru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Деканат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g36f1c48a15a_2_60"/>
          <p:cNvSpPr/>
          <p:nvPr/>
        </p:nvSpPr>
        <p:spPr>
          <a:xfrm>
            <a:off x="5630725" y="3556700"/>
            <a:ext cx="1640400" cy="112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b="0" i="0" lang="ru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Оргаснизация мероприятий</a:t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g36f1c48a15a_2_60"/>
          <p:cNvSpPr/>
          <p:nvPr/>
        </p:nvSpPr>
        <p:spPr>
          <a:xfrm>
            <a:off x="4848600" y="2779850"/>
            <a:ext cx="3913200" cy="210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b="0" i="0" lang="ru" sz="1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существующих студсоветов общежитий других вузов</a:t>
            </a:r>
            <a:endParaRPr b="0" i="0" sz="12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Разработка схемы действий комитета поведения при ЧС</a:t>
            </a:r>
            <a:endParaRPr b="0" i="0" sz="12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Составление примерного плана мероприятий на год</a:t>
            </a:r>
            <a:endParaRPr b="0" i="0" sz="12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ru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Встречи с экспертами и потенциальными стейкхолдерами</a:t>
            </a:r>
            <a:endParaRPr b="0" i="0" sz="12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g36f1c48a15a_2_60"/>
          <p:cNvSpPr txBox="1"/>
          <p:nvPr/>
        </p:nvSpPr>
        <p:spPr>
          <a:xfrm>
            <a:off x="5305200" y="2155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План на БММ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g36f1c48a15a_2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030d5eaa2_2_123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37030d5eaa2_2_123"/>
          <p:cNvSpPr txBox="1"/>
          <p:nvPr/>
        </p:nvSpPr>
        <p:spPr>
          <a:xfrm>
            <a:off x="4685525" y="89700"/>
            <a:ext cx="37281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Показатели работы</a:t>
            </a:r>
            <a:endParaRPr b="1" i="0" sz="20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37030d5eaa2_2_1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1" name="Google Shape;171;g37030d5eaa2_2_123"/>
          <p:cNvSpPr/>
          <p:nvPr/>
        </p:nvSpPr>
        <p:spPr>
          <a:xfrm>
            <a:off x="208850" y="707700"/>
            <a:ext cx="3972000" cy="204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Качественные и количественные данные: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ru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Проанализировано 5 внешних примеров деятельности студенческих советов.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ru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Разработано 5 новых идей мероприятий и изменен формат одного существующего.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AutoNum type="arabicPeriod"/>
            </a:pPr>
            <a:r>
              <a:rPr lang="ru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Проведено несколько встреч с экспертами и стейкхолдерами.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g37030d5eaa2_2_123"/>
          <p:cNvSpPr txBox="1"/>
          <p:nvPr/>
        </p:nvSpPr>
        <p:spPr>
          <a:xfrm>
            <a:off x="150350" y="2844000"/>
            <a:ext cx="2504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Работа вне БММ</a:t>
            </a:r>
            <a:endParaRPr b="1" i="0" sz="20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g37030d5eaa2_2_123"/>
          <p:cNvSpPr txBox="1"/>
          <p:nvPr/>
        </p:nvSpPr>
        <p:spPr>
          <a:xfrm>
            <a:off x="498200" y="44850"/>
            <a:ext cx="3393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lang="ru" sz="2000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Общий результат</a:t>
            </a:r>
            <a:endParaRPr b="1" i="0" sz="20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g37030d5eaa2_2_123"/>
          <p:cNvSpPr/>
          <p:nvPr/>
        </p:nvSpPr>
        <p:spPr>
          <a:xfrm>
            <a:off x="4767900" y="657900"/>
            <a:ext cx="4101600" cy="2292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Созданы планы действий для комитета</a:t>
            </a:r>
            <a:r>
              <a:rPr lang="ru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поведения.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AutoNum type="arabicPeriod"/>
            </a:pPr>
            <a:r>
              <a:rPr lang="ru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Разработаны концепции новых мероприятий.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Согласование и утверждение результатов будет возможно только вне рамок БММ при обсуждении и корректировке наших наработок внутри студсовета, с заведующей общежитием и представителями деканата.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g37030d5eaa2_2_123"/>
          <p:cNvSpPr/>
          <p:nvPr/>
        </p:nvSpPr>
        <p:spPr>
          <a:xfrm>
            <a:off x="208850" y="3326050"/>
            <a:ext cx="5932500" cy="166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482600" rotWithShape="0" algn="tl">
              <a:srgbClr val="000000">
                <a:alpha val="1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После завершения БММ планируется обсуждение наших наработок со студенческим советом, их корректировка и дальнейшее внедрение в деятельность студенческого совета. Также планируется обсуждение других пунктов по развитию нашей работы с представителями деканата, заведующей и нужными экспертами. Во время собрания председателей студенческих советов я также предложу варианты развития работы наших структур, разработанные на БММ.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" name="Google Shape;176;g37030d5eaa2_2_123" title="20250718070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475" y="3279800"/>
            <a:ext cx="1664400" cy="16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7030d5eaa2_2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6f1c48a15a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5" y="-947450"/>
            <a:ext cx="9026852" cy="6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6f1c48a15a_2_7"/>
          <p:cNvSpPr txBox="1"/>
          <p:nvPr/>
        </p:nvSpPr>
        <p:spPr>
          <a:xfrm>
            <a:off x="620925" y="500450"/>
            <a:ext cx="3234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6f1c48a15a_2_7"/>
          <p:cNvSpPr txBox="1"/>
          <p:nvPr/>
        </p:nvSpPr>
        <p:spPr>
          <a:xfrm>
            <a:off x="591600" y="321050"/>
            <a:ext cx="7960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2300"/>
              <a:buFont typeface="Montserrat"/>
              <a:buNone/>
            </a:pPr>
            <a:r>
              <a:rPr b="1" i="0" lang="ru" sz="2400" u="none" cap="none" strike="noStrike">
                <a:solidFill>
                  <a:srgbClr val="54B686"/>
                </a:solidFill>
                <a:latin typeface="Montserrat"/>
                <a:ea typeface="Montserrat"/>
                <a:cs typeface="Montserrat"/>
                <a:sym typeface="Montserrat"/>
              </a:rPr>
              <a:t>Кураторство на ММФ НГУ</a:t>
            </a:r>
            <a:endParaRPr b="1" i="0" sz="2400" u="none" cap="none" strike="noStrike">
              <a:solidFill>
                <a:srgbClr val="54B6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g36f1c48a15a_2_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6" name="Google Shape;186;g36f1c48a15a_2_7"/>
          <p:cNvSpPr txBox="1"/>
          <p:nvPr/>
        </p:nvSpPr>
        <p:spPr>
          <a:xfrm>
            <a:off x="349642" y="3079023"/>
            <a:ext cx="83472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r>
              <a:rPr b="0" i="0" lang="ru" sz="1800" u="none" cap="none" strike="noStrike">
                <a:solidFill>
                  <a:srgbClr val="434242"/>
                </a:solidFill>
                <a:latin typeface="Proxima Nova"/>
                <a:ea typeface="Proxima Nova"/>
                <a:cs typeface="Proxima Nova"/>
                <a:sym typeface="Proxima Nova"/>
              </a:rPr>
              <a:t> - это человек, который помогает первокурсникам адаптироваться к учебному процессу и студенческой жизни. Проявляет инициативу в проведении мероприятий, которые способствуют сплочению группы, всего курса и факультета в целом.</a:t>
            </a:r>
            <a:endParaRPr b="0" i="0" sz="18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3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7" name="Google Shape;187;g36f1c48a15a_2_7" title="photo_2025-07-07 12.33.49.jpeg"/>
          <p:cNvPicPr preferRelativeResize="0"/>
          <p:nvPr/>
        </p:nvPicPr>
        <p:blipFill rotWithShape="1">
          <a:blip r:embed="rId4">
            <a:alphaModFix/>
          </a:blip>
          <a:srcRect b="12534" l="0" r="0" t="12542"/>
          <a:stretch/>
        </p:blipFill>
        <p:spPr>
          <a:xfrm>
            <a:off x="2913004" y="1156268"/>
            <a:ext cx="1054500" cy="105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" name="Google Shape;188;g36f1c48a15a_2_7"/>
          <p:cNvSpPr txBox="1"/>
          <p:nvPr/>
        </p:nvSpPr>
        <p:spPr>
          <a:xfrm>
            <a:off x="2761965" y="2228557"/>
            <a:ext cx="13566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7725" lIns="55475" spcFirstLastPara="1" rIns="55475" wrap="square" tIns="277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456"/>
              <a:buFont typeface="Arial"/>
              <a:buNone/>
            </a:pPr>
            <a:r>
              <a:rPr lang="ru" sz="1300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Альберт</a:t>
            </a:r>
            <a:br>
              <a:rPr lang="ru" sz="1300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ru" sz="1300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Рау</a:t>
            </a:r>
            <a:endParaRPr b="0" i="0" sz="13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g36f1c48a15a_2_7"/>
          <p:cNvSpPr txBox="1"/>
          <p:nvPr/>
        </p:nvSpPr>
        <p:spPr>
          <a:xfrm>
            <a:off x="2761967" y="2684112"/>
            <a:ext cx="1356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725" lIns="55475" spcFirstLastPara="1" rIns="55475" wrap="square" tIns="27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"/>
              <a:buFont typeface="Arial"/>
              <a:buNone/>
            </a:pPr>
            <a:r>
              <a:rPr lang="ru" sz="889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1 курс</a:t>
            </a:r>
            <a:endParaRPr b="0" i="0" sz="889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90" name="Google Shape;190;g36f1c48a15a_2_7" title="IMG_5604.PNG"/>
          <p:cNvPicPr preferRelativeResize="0"/>
          <p:nvPr/>
        </p:nvPicPr>
        <p:blipFill rotWithShape="1">
          <a:blip r:embed="rId5">
            <a:alphaModFix/>
          </a:blip>
          <a:srcRect b="199" l="0" r="0" t="199"/>
          <a:stretch/>
        </p:blipFill>
        <p:spPr>
          <a:xfrm>
            <a:off x="752136" y="1131400"/>
            <a:ext cx="1120800" cy="110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" name="Google Shape;191;g36f1c48a15a_2_7"/>
          <p:cNvSpPr txBox="1"/>
          <p:nvPr/>
        </p:nvSpPr>
        <p:spPr>
          <a:xfrm>
            <a:off x="760991" y="2235553"/>
            <a:ext cx="110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725" lIns="55475" spcFirstLastPara="1" rIns="55475" wrap="square" tIns="27725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ct val="100000"/>
              <a:buFont typeface="Arial"/>
              <a:buNone/>
            </a:pPr>
            <a:r>
              <a:rPr lang="ru" sz="1455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Кира</a:t>
            </a:r>
            <a:endParaRPr b="0" i="0" sz="1455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ct val="100000"/>
              <a:buFont typeface="Arial"/>
              <a:buNone/>
            </a:pPr>
            <a:r>
              <a:rPr lang="ru" sz="1455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Прокопьева</a:t>
            </a:r>
            <a:endParaRPr b="0" i="0" sz="1455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2" name="Google Shape;192;g36f1c48a15a_2_7"/>
          <p:cNvSpPr txBox="1"/>
          <p:nvPr/>
        </p:nvSpPr>
        <p:spPr>
          <a:xfrm>
            <a:off x="605838" y="2666230"/>
            <a:ext cx="1413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7725" lIns="55475" spcFirstLastPara="1" rIns="55475" wrap="square" tIns="27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"/>
              <a:buFont typeface="Arial"/>
              <a:buNone/>
            </a:pPr>
            <a:r>
              <a:rPr b="0" i="0" lang="ru" sz="97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</a:t>
            </a:r>
            <a:r>
              <a:rPr lang="ru" sz="970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 </a:t>
            </a:r>
            <a:r>
              <a:rPr b="0" i="0" lang="ru" sz="970" u="none" cap="none" strike="noStrike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курс</a:t>
            </a:r>
            <a:endParaRPr b="0" i="0" sz="970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93" name="Google Shape;193;g36f1c48a15a_2_7" title="photo_2025-07-18 12.09.55.jpeg"/>
          <p:cNvPicPr preferRelativeResize="0"/>
          <p:nvPr/>
        </p:nvPicPr>
        <p:blipFill rotWithShape="1">
          <a:blip r:embed="rId6">
            <a:alphaModFix/>
          </a:blip>
          <a:srcRect b="12495" l="0" r="0" t="12502"/>
          <a:stretch/>
        </p:blipFill>
        <p:spPr>
          <a:xfrm>
            <a:off x="5012129" y="1156268"/>
            <a:ext cx="1054500" cy="105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g36f1c48a15a_2_7"/>
          <p:cNvSpPr txBox="1"/>
          <p:nvPr/>
        </p:nvSpPr>
        <p:spPr>
          <a:xfrm>
            <a:off x="4861090" y="2228557"/>
            <a:ext cx="13566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7725" lIns="55475" spcFirstLastPara="1" rIns="55475" wrap="square" tIns="277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456"/>
              <a:buFont typeface="Arial"/>
              <a:buNone/>
            </a:pPr>
            <a:r>
              <a:rPr lang="ru" sz="1300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Настя</a:t>
            </a:r>
            <a:endParaRPr sz="1300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456"/>
              <a:buFont typeface="Arial"/>
              <a:buNone/>
            </a:pPr>
            <a:r>
              <a:rPr lang="ru" sz="1300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Мошкина</a:t>
            </a:r>
            <a:endParaRPr b="0" i="0" sz="1300" u="none" cap="none" strike="noStrike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5" name="Google Shape;195;g36f1c48a15a_2_7"/>
          <p:cNvSpPr txBox="1"/>
          <p:nvPr/>
        </p:nvSpPr>
        <p:spPr>
          <a:xfrm>
            <a:off x="4861092" y="2684112"/>
            <a:ext cx="1356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725" lIns="55475" spcFirstLastPara="1" rIns="55475" wrap="square" tIns="27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"/>
              <a:buFont typeface="Arial"/>
              <a:buNone/>
            </a:pPr>
            <a:r>
              <a:rPr lang="ru" sz="889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1 курс</a:t>
            </a:r>
            <a:endParaRPr b="0" i="0" sz="889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96" name="Google Shape;196;g36f1c48a15a_2_7" title="photo_2025-07-18 12.37.02.jpeg"/>
          <p:cNvPicPr preferRelativeResize="0"/>
          <p:nvPr/>
        </p:nvPicPr>
        <p:blipFill rotWithShape="1">
          <a:blip r:embed="rId7">
            <a:alphaModFix/>
          </a:blip>
          <a:srcRect b="12495" l="0" r="0" t="12502"/>
          <a:stretch/>
        </p:blipFill>
        <p:spPr>
          <a:xfrm>
            <a:off x="7092179" y="1159196"/>
            <a:ext cx="1054500" cy="105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g36f1c48a15a_2_7"/>
          <p:cNvSpPr txBox="1"/>
          <p:nvPr/>
        </p:nvSpPr>
        <p:spPr>
          <a:xfrm>
            <a:off x="6941140" y="2231485"/>
            <a:ext cx="13566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7725" lIns="55475" spcFirstLastPara="1" rIns="55475" wrap="square" tIns="277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456"/>
              <a:buFont typeface="Arial"/>
              <a:buNone/>
            </a:pPr>
            <a:r>
              <a:rPr lang="ru" sz="1300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Оля</a:t>
            </a:r>
            <a:endParaRPr sz="1300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B686"/>
              </a:buClr>
              <a:buSzPts val="1456"/>
              <a:buFont typeface="Arial"/>
              <a:buNone/>
            </a:pPr>
            <a:r>
              <a:rPr lang="ru" sz="1300">
                <a:solidFill>
                  <a:srgbClr val="54B68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Войтенко</a:t>
            </a:r>
            <a:endParaRPr sz="1300">
              <a:solidFill>
                <a:srgbClr val="54B68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8" name="Google Shape;198;g36f1c48a15a_2_7"/>
          <p:cNvSpPr txBox="1"/>
          <p:nvPr/>
        </p:nvSpPr>
        <p:spPr>
          <a:xfrm>
            <a:off x="6941142" y="2687040"/>
            <a:ext cx="1356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725" lIns="55475" spcFirstLastPara="1" rIns="55475" wrap="square" tIns="27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"/>
              <a:buFont typeface="Arial"/>
              <a:buNone/>
            </a:pPr>
            <a:r>
              <a:rPr lang="ru" sz="889">
                <a:solidFill>
                  <a:srgbClr val="97979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ММФ НГУ 1 курс</a:t>
            </a:r>
            <a:endParaRPr b="0" i="0" sz="889" u="none" cap="none" strike="noStrike">
              <a:solidFill>
                <a:srgbClr val="97979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